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4"/>
    <p:sldMasterId id="2147483693" r:id="rId5"/>
    <p:sldMasterId id="2147483700" r:id="rId6"/>
  </p:sldMasterIdLst>
  <p:notesMasterIdLst>
    <p:notesMasterId r:id="rId12"/>
  </p:notesMasterIdLst>
  <p:sldIdLst>
    <p:sldId id="417" r:id="rId7"/>
    <p:sldId id="424" r:id="rId8"/>
    <p:sldId id="426" r:id="rId9"/>
    <p:sldId id="427" r:id="rId10"/>
    <p:sldId id="425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DL 2.0" id="{C58938EC-1D70-47EA-A8B7-2F76F4D4E09D}">
          <p14:sldIdLst>
            <p14:sldId id="417"/>
            <p14:sldId id="424"/>
            <p14:sldId id="426"/>
            <p14:sldId id="427"/>
            <p14:sldId id="4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Greg Rzepka" initials="GR" lastIdx="30" clrIdx="0">
    <p:extLst>
      <p:ext uri="{19B8F6BF-5375-455C-9EA6-DF929625EA0E}">
        <p15:presenceInfo xmlns:p15="http://schemas.microsoft.com/office/powerpoint/2012/main" userId="Greg Rzepka" providerId="None"/>
      </p:ext>
    </p:extLst>
  </p:cmAuthor>
  <p:cmAuthor id="9" name="Wende Wilson" initials="WW" lastIdx="8" clrIdx="1">
    <p:extLst>
      <p:ext uri="{19B8F6BF-5375-455C-9EA6-DF929625EA0E}">
        <p15:presenceInfo xmlns:p15="http://schemas.microsoft.com/office/powerpoint/2012/main" userId="Wende Wilson" providerId="None"/>
      </p:ext>
    </p:extLst>
  </p:cmAuthor>
  <p:cmAuthor id="10" name="GREGRZLOANPC_gregrz" initials="GRZ" lastIdx="4" clrIdx="2">
    <p:extLst>
      <p:ext uri="{19B8F6BF-5375-455C-9EA6-DF929625EA0E}">
        <p15:presenceInfo xmlns:p15="http://schemas.microsoft.com/office/powerpoint/2012/main" userId="GREGRZLOANPC_gregrz" providerId="None"/>
      </p:ext>
    </p:extLst>
  </p:cmAuthor>
  <p:cmAuthor id="11" name="Scott Wenke" initials="SW" lastIdx="42" clrIdx="3">
    <p:extLst>
      <p:ext uri="{19B8F6BF-5375-455C-9EA6-DF929625EA0E}">
        <p15:presenceInfo xmlns:p15="http://schemas.microsoft.com/office/powerpoint/2012/main" userId="Scott Wenke" providerId="None"/>
      </p:ext>
    </p:extLst>
  </p:cmAuthor>
  <p:cmAuthor id="12" name="JOECAPC4_joeca" initials="J" lastIdx="38" clrIdx="4">
    <p:extLst>
      <p:ext uri="{19B8F6BF-5375-455C-9EA6-DF929625EA0E}">
        <p15:presenceInfo xmlns:p15="http://schemas.microsoft.com/office/powerpoint/2012/main" userId="JOECAPC4_joec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3030"/>
    <a:srgbClr val="0E345C"/>
    <a:srgbClr val="0D345B"/>
    <a:srgbClr val="E77E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19" autoAdjust="0"/>
    <p:restoredTop sz="96215" autoAdjust="0"/>
  </p:normalViewPr>
  <p:slideViewPr>
    <p:cSldViewPr snapToGrid="0">
      <p:cViewPr varScale="1">
        <p:scale>
          <a:sx n="65" d="100"/>
          <a:sy n="65" d="100"/>
        </p:scale>
        <p:origin x="6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A384996-1631-4B2C-A8C3-F9EE67E4F97C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0ACBBC-F3B9-4B93-87CA-12E232B135F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1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</a:t>
            </a:r>
            <a:r>
              <a:rPr lang="en-US" baseline="0" dirty="0"/>
              <a:t> slide discusses </a:t>
            </a:r>
            <a:r>
              <a:rPr lang="en-US" b="1" dirty="0">
                <a:solidFill>
                  <a:srgbClr val="FF0000"/>
                </a:solidFill>
              </a:rPr>
              <a:t>the SV line distance protection relay, the SEL-421-7.</a:t>
            </a:r>
          </a:p>
          <a:p>
            <a:r>
              <a:rPr lang="en-US" dirty="0"/>
              <a:t>As with the SEL-401, the SEL-421-7 publisher version can send (i.e., publish) up to seven SV streams. Similarly, the SEL-421-7 subscriber version can receive (i.e.,</a:t>
            </a:r>
            <a:r>
              <a:rPr lang="en-US" baseline="0" dirty="0"/>
              <a:t> </a:t>
            </a:r>
            <a:r>
              <a:rPr lang="en-US" dirty="0"/>
              <a:t>subscribe to)</a:t>
            </a:r>
            <a:r>
              <a:rPr lang="en-US" baseline="0" dirty="0"/>
              <a:t> </a:t>
            </a:r>
            <a:r>
              <a:rPr lang="en-US" dirty="0"/>
              <a:t>up to seven streams.</a:t>
            </a:r>
          </a:p>
          <a:p>
            <a:r>
              <a:rPr lang="en-US" dirty="0"/>
              <a:t>The SEL-421-7 is able to evaluate traffic status and statistics, which can be accessed with a command.</a:t>
            </a:r>
            <a:r>
              <a:rPr lang="en-US" baseline="0" dirty="0"/>
              <a:t> </a:t>
            </a:r>
            <a:r>
              <a:rPr lang="en-US" dirty="0"/>
              <a:t>Both versions of the SEL-421-7 have the same level of protection and functionality as the SEL‐421‐5.</a:t>
            </a:r>
          </a:p>
          <a:p>
            <a:r>
              <a:rPr lang="en-US" dirty="0"/>
              <a:t>The settings are also very similar to the SEL-421-5, with the exception of modifications on the SEL‐421-7 to support SV functionality. This means that the learning curve for those familiar with SEL-421 Relays should be minimal.</a:t>
            </a: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FE2B2-B9BC-4195-988F-7E6EA393E19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738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DFD44C-E471-466E-9F3C-931D6D3E2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5825" y="5248185"/>
            <a:ext cx="508635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0277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FE2B2-B9BC-4195-988F-7E6EA393E19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“What It GIVES” statement</a:t>
            </a:r>
            <a:r>
              <a:rPr lang="en-US" baseline="0" dirty="0"/>
              <a:t> is 76 words.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22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560572"/>
            <a:ext cx="5943600" cy="504062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311090" y="9247472"/>
            <a:ext cx="693020" cy="35372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A50B1A-4149-4D59-865A-A18B695B130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12328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88211" y="1059733"/>
            <a:ext cx="10972800" cy="2387600"/>
          </a:xfrm>
        </p:spPr>
        <p:txBody>
          <a:bodyPr anchor="b"/>
          <a:lstStyle>
            <a:lvl1pPr algn="ctr">
              <a:defRPr sz="6000" cap="none" baseline="0"/>
            </a:lvl1pPr>
          </a:lstStyle>
          <a:p>
            <a:r>
              <a:rPr lang="en-US" dirty="0"/>
              <a:t>R&amp;D All Hands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8211" y="4378652"/>
            <a:ext cx="109728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April 16, 2015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88211" y="3867684"/>
            <a:ext cx="1112311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128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C9279-EF1F-416E-AEED-40F48E771C3C}" type="datetime1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SEL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080F-DF62-4A4C-8F30-921C1151CF36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17743" y="6442442"/>
            <a:ext cx="1112311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42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261" y="986088"/>
            <a:ext cx="109728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261" y="4328837"/>
            <a:ext cx="109728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61261" y="4106343"/>
            <a:ext cx="10972800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6625525"/>
            <a:ext cx="6008887" cy="1427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4546"/>
            <a:ext cx="31750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76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78279"/>
            <a:ext cx="5181600" cy="45986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78279"/>
            <a:ext cx="5181600" cy="45986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0A60-743F-4B04-948E-069B3C496785}" type="datetime1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SEL 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080F-DF62-4A4C-8F30-921C1151CF36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7743" y="6442442"/>
            <a:ext cx="1112311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08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B102-46F6-4606-BC08-68B739FD322C}" type="datetime1">
              <a:rPr lang="en-US" smtClean="0"/>
              <a:t>8/26/2018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SEL CONFIDENTIAL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080F-DF62-4A4C-8F30-921C1151CF3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79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1C674-6E03-4858-B5D0-513A7CE7C3F9}" type="datetime1">
              <a:rPr lang="en-US" smtClean="0"/>
              <a:t>8/26/2018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SEL 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080F-DF62-4A4C-8F30-921C1151CF3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68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2066-2B17-4A72-9C5E-97FC10283318}" type="datetime1">
              <a:rPr lang="en-US" smtClean="0"/>
              <a:t>8/26/2018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SEL CONFIDENTIAL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080F-DF62-4A4C-8F30-921C1151CF3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63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3F35-5797-4829-9B93-4BACF0B1ADAF}" type="datetime1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SEL 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080F-DF62-4A4C-8F30-921C1151CF3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453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4FFF2-CE45-4F0C-BA04-C2198B58827D}" type="datetime1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SEL 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080F-DF62-4A4C-8F30-921C1151CF3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95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94B0D-286B-4961-BCE1-9389D41D804F}" type="datetime1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SEL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080F-DF62-4A4C-8F30-921C1151CF3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79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E8737-3D43-4DF2-98B7-6B1D4E755E0E}" type="datetime1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SEL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080F-DF62-4A4C-8F30-921C1151CF3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60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190" y="-1"/>
            <a:ext cx="12206379" cy="155950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42558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1559505"/>
            <a:ext cx="16314604" cy="71947"/>
          </a:xfrm>
          <a:prstGeom prst="rect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noFill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1198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3222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4380" y="-89100"/>
            <a:ext cx="12206379" cy="10801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009" y="31040"/>
            <a:ext cx="10515600" cy="839832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/>
        </p:nvSpPr>
        <p:spPr>
          <a:xfrm>
            <a:off x="1" y="991012"/>
            <a:ext cx="16314604" cy="71947"/>
          </a:xfrm>
          <a:prstGeom prst="rect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39665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LineTitle and Bullet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87551"/>
            <a:ext cx="11582400" cy="1980029"/>
          </a:xfrm>
        </p:spPr>
        <p:txBody>
          <a:bodyPr anchor="t" anchorCtr="1">
            <a:spAutoFit/>
          </a:bodyPr>
          <a:lstStyle>
            <a:lvl1pPr marL="344488" indent="-344488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341313"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1875" indent="-344488">
              <a:buFont typeface="Arial" panose="020B0604020202020204" pitchFamily="34" charset="0"/>
              <a:buChar char="–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1582400" cy="707886"/>
          </a:xfrm>
        </p:spPr>
        <p:txBody>
          <a:bodyPr vert="horz" wrap="square" lIns="0" tIns="45720" rIns="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1935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0" orient="horz" pos="2160">
          <p15:clr>
            <a:srgbClr val="FBAE40"/>
          </p15:clr>
        </p15:guide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orient="horz" pos="96">
          <p15:clr>
            <a:srgbClr val="FBAE40"/>
          </p15:clr>
        </p15:guide>
        <p15:guide id="4" pos="748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309688"/>
            <a:ext cx="11582400" cy="769441"/>
          </a:xfrm>
        </p:spPr>
        <p:txBody>
          <a:bodyPr wrap="square" anchor="t" anchorCtr="1">
            <a:spAutoFit/>
          </a:bodyPr>
          <a:lstStyle>
            <a:lvl1pPr algn="ctr">
              <a:lnSpc>
                <a:spcPct val="100000"/>
              </a:lnSpc>
              <a:defRPr sz="4400" b="1" cap="none" baseline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0896599" y="6513212"/>
            <a:ext cx="1002671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2018 SEL 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3438728"/>
            <a:ext cx="11595100" cy="1077218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 sz="3200" i="0"/>
            </a:lvl1pPr>
          </a:lstStyle>
          <a:p>
            <a:pPr lvl="0"/>
            <a:r>
              <a:rPr lang="en-US" dirty="0"/>
              <a:t>Author Name</a:t>
            </a:r>
            <a:br>
              <a:rPr lang="en-US" dirty="0"/>
            </a:br>
            <a:r>
              <a:rPr lang="en-US" dirty="0"/>
              <a:t>Author company goes here in italics</a:t>
            </a:r>
          </a:p>
        </p:txBody>
      </p:sp>
    </p:spTree>
    <p:extLst>
      <p:ext uri="{BB962C8B-B14F-4D97-AF65-F5344CB8AC3E}">
        <p14:creationId xmlns:p14="http://schemas.microsoft.com/office/powerpoint/2010/main" val="40559903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orient="horz" pos="96">
          <p15:clr>
            <a:srgbClr val="FBAE40"/>
          </p15:clr>
        </p15:guide>
        <p15:guide id="7" pos="748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06551"/>
            <a:ext cx="11582400" cy="1980029"/>
          </a:xfrm>
        </p:spPr>
        <p:txBody>
          <a:bodyPr anchor="t" anchorCtr="1">
            <a:spAutoFit/>
          </a:bodyPr>
          <a:lstStyle>
            <a:lvl1pPr marL="344488" indent="-344488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341313"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1875" indent="-344488">
              <a:buFont typeface="Arial" panose="020B0604020202020204" pitchFamily="34" charset="0"/>
              <a:buChar char="–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1582400" cy="707886"/>
          </a:xfrm>
        </p:spPr>
        <p:txBody>
          <a:bodyPr vert="horz" wrap="square" lIns="0" tIns="45720" rIns="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611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0" orient="horz" pos="2160">
          <p15:clr>
            <a:srgbClr val="FBAE40"/>
          </p15:clr>
        </p15:guide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orient="horz" pos="96">
          <p15:clr>
            <a:srgbClr val="FBAE40"/>
          </p15:clr>
        </p15:guide>
        <p15:guide id="5" pos="748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neTitle and Bullet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87551"/>
            <a:ext cx="11582400" cy="1980029"/>
          </a:xfrm>
        </p:spPr>
        <p:txBody>
          <a:bodyPr anchor="t" anchorCtr="1">
            <a:spAutoFit/>
          </a:bodyPr>
          <a:lstStyle>
            <a:lvl1pPr marL="344488" indent="-344488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341313"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1875" indent="-344488">
              <a:buFont typeface="Arial" panose="020B0604020202020204" pitchFamily="34" charset="0"/>
              <a:buChar char="–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1582400" cy="707886"/>
          </a:xfrm>
        </p:spPr>
        <p:txBody>
          <a:bodyPr vert="horz" wrap="square" lIns="0" tIns="45720" rIns="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8365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orient="horz" pos="96">
          <p15:clr>
            <a:srgbClr val="FBAE40"/>
          </p15:clr>
        </p15:guide>
        <p15:guide id="6" pos="748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Colum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06551"/>
            <a:ext cx="5572664" cy="2534027"/>
          </a:xfrm>
        </p:spPr>
        <p:txBody>
          <a:bodyPr>
            <a:spAutoFit/>
          </a:bodyPr>
          <a:lstStyle>
            <a:lvl1pPr>
              <a:defRPr sz="3600"/>
            </a:lvl1pPr>
            <a:lvl2pPr marL="685800" indent="-341313">
              <a:defRPr/>
            </a:lvl2pPr>
            <a:lvl3pPr marL="1031875" indent="-344488"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0544" y="1306551"/>
            <a:ext cx="5526656" cy="2534027"/>
          </a:xfrm>
        </p:spPr>
        <p:txBody>
          <a:bodyPr vert="horz" lIns="0" tIns="45720" rIns="0" bIns="45720" rtlCol="0">
            <a:spAutoFit/>
          </a:bodyPr>
          <a:lstStyle>
            <a:lvl1pPr>
              <a:defRPr lang="en-US" sz="3600" dirty="0" smtClean="0"/>
            </a:lvl1pPr>
            <a:lvl2pPr>
              <a:defRPr lang="en-US" dirty="0" smtClean="0"/>
            </a:lvl2pPr>
            <a:lvl3pPr>
              <a:defRPr lang="en-US" dirty="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1582400" cy="707886"/>
          </a:xfrm>
        </p:spPr>
        <p:txBody>
          <a:bodyPr vert="horz" wrap="square" lIns="0" tIns="45720" rIns="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842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neTitle_TwoColum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87551"/>
            <a:ext cx="5572664" cy="2534027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  <a:lvl2pPr marL="685800" indent="-341313">
              <a:defRPr>
                <a:solidFill>
                  <a:schemeClr val="bg1"/>
                </a:solidFill>
              </a:defRPr>
            </a:lvl2pPr>
            <a:lvl3pPr marL="1031875" indent="-344488"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200" y="1687551"/>
            <a:ext cx="5588000" cy="2534027"/>
          </a:xfrm>
        </p:spPr>
        <p:txBody>
          <a:bodyPr vert="horz" lIns="0" tIns="45720" rIns="0" bIns="45720" rtlCol="0">
            <a:spAutoFit/>
          </a:bodyPr>
          <a:lstStyle>
            <a:lvl1pPr>
              <a:defRPr lang="en-US" sz="3600" dirty="0" smtClean="0"/>
            </a:lvl1pPr>
            <a:lvl2pPr>
              <a:defRPr lang="en-US" dirty="0" smtClean="0"/>
            </a:lvl2pPr>
            <a:lvl3pPr>
              <a:defRPr lang="en-US" dirty="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1582400" cy="707886"/>
          </a:xfrm>
        </p:spPr>
        <p:txBody>
          <a:bodyPr vert="horz" wrap="square" lIns="0" tIns="45720" rIns="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8501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0" tIns="45720" rIns="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584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903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626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253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5576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4803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8854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449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88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6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24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D9F7-2F96-3C42-AA75-79CA5061B868}" type="datetimeFigureOut">
              <a:rPr lang="en-US" smtClean="0"/>
              <a:pPr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E597-AC93-9D41-9988-68B20409A1C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52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7743" y="365127"/>
            <a:ext cx="11123112" cy="10087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743" y="1515649"/>
            <a:ext cx="11123112" cy="4809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50904"/>
            <a:ext cx="2743200" cy="2705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39067-BFAE-4996-9013-3EDE48B82F3F}" type="datetime1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50904"/>
            <a:ext cx="4114800" cy="2705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/>
              <a:t>SEL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50904"/>
            <a:ext cx="2743200" cy="2705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E080F-DF62-4A4C-8F30-921C1151CF3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5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9" r:id="rId12"/>
    <p:sldLayoutId id="2147483690" r:id="rId13"/>
    <p:sldLayoutId id="2147483692" r:id="rId14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 cap="none" baseline="0">
          <a:solidFill>
            <a:schemeClr val="tx1"/>
          </a:solidFill>
          <a:latin typeface="Franklin Gothic Heavy" panose="020B09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SzPct val="110000"/>
        <a:buFont typeface="Wingdings" panose="05000000000000000000" pitchFamily="2" charset="2"/>
        <a:buChar char="§"/>
        <a:defRPr sz="3600" kern="1200">
          <a:solidFill>
            <a:schemeClr val="tx1"/>
          </a:solidFill>
          <a:latin typeface="Franklin Gothic Medium Cond" panose="020B06060304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SzPct val="110000"/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Franklin Gothic Medium Cond" panose="020B06060304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SzPct val="11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Franklin Gothic Medium Cond" panose="020B06060304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Franklin Gothic Medium Cond" panose="020B06060304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Franklin Gothic Medium Cond" panose="020B06060304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00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1582400" cy="707886"/>
          </a:xfrm>
          <a:prstGeom prst="rect">
            <a:avLst/>
          </a:prstGeom>
        </p:spPr>
        <p:txBody>
          <a:bodyPr vert="horz" wrap="square" lIns="0" tIns="45720" rIns="0" bIns="45720" rtlCol="0" anchor="t" anchorCtr="0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306551"/>
            <a:ext cx="11582400" cy="1980029"/>
          </a:xfrm>
          <a:prstGeom prst="rect">
            <a:avLst/>
          </a:prstGeom>
        </p:spPr>
        <p:txBody>
          <a:bodyPr vert="horz" lIns="0" tIns="45720" rIns="0" bIns="45720" rtlCol="0" anchor="t" anchorCtr="1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 indent="-341313"/>
            <a:r>
              <a:rPr lang="en-US" dirty="0"/>
              <a:t>Second level</a:t>
            </a:r>
          </a:p>
          <a:p>
            <a:pPr marL="1031875" lvl="2" indent="-344488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791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US" sz="4000" b="1" kern="1200" cap="none" baseline="0" dirty="0">
          <a:solidFill>
            <a:schemeClr val="accent6">
              <a:lumMod val="60000"/>
              <a:lumOff val="4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4488" indent="-344488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Font typeface="Arial" panose="020B0604020202020204" pitchFamily="34" charset="0"/>
        <a:buChar char="•"/>
        <a:defRPr lang="en-US" sz="3600" kern="1200" dirty="0" smtClean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7388" indent="-341313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SzPct val="90000"/>
        <a:buFont typeface="Wingdings" panose="05000000000000000000" pitchFamily="2" charset="2"/>
        <a:buChar char="§"/>
        <a:defRPr lang="en-US" sz="3200" kern="1200" dirty="0" smtClean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1413" indent="-344488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Font typeface="Arial" panose="020B0604020202020204" pitchFamily="34" charset="0"/>
        <a:buChar char="–"/>
        <a:defRPr lang="en-US" sz="2800" kern="1200" dirty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orient="horz" pos="816">
          <p15:clr>
            <a:srgbClr val="F26B43"/>
          </p15:clr>
        </p15:guide>
        <p15:guide id="0" orient="horz" pos="2160">
          <p15:clr>
            <a:srgbClr val="F26B43"/>
          </p15:clr>
        </p15:guide>
        <p15:guide id="3" pos="3840">
          <p15:clr>
            <a:srgbClr val="F26B43"/>
          </p15:clr>
        </p15:guide>
        <p15:guide id="4" pos="192">
          <p15:clr>
            <a:srgbClr val="F26B43"/>
          </p15:clr>
        </p15:guide>
        <p15:guide id="5" pos="7488">
          <p15:clr>
            <a:srgbClr val="F26B43"/>
          </p15:clr>
        </p15:guide>
        <p15:guide id="6" orient="horz" pos="96">
          <p15:clr>
            <a:srgbClr val="F26B43"/>
          </p15:clr>
        </p15:guide>
        <p15:guide id="7" orient="horz" pos="10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2D9F7-2F96-3C42-AA75-79CA5061B868}" type="datetimeFigureOut">
              <a:rPr lang="en-US" smtClean="0"/>
              <a:pPr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5E597-AC93-9D41-9988-68B20409A1C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616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3906" y="1458952"/>
            <a:ext cx="8153400" cy="4112921"/>
          </a:xfrm>
        </p:spPr>
        <p:txBody>
          <a:bodyPr/>
          <a:lstStyle/>
          <a:p>
            <a:r>
              <a:rPr lang="en-US" dirty="0"/>
              <a:t>Two options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99CC00"/>
                </a:solidFill>
              </a:rPr>
              <a:t>Publisher (IMU) - SEL-401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99CC00"/>
                </a:solidFill>
              </a:rPr>
              <a:t>Subscriber Relay - SEL-421</a:t>
            </a:r>
          </a:p>
          <a:p>
            <a:r>
              <a:rPr lang="en-US" dirty="0"/>
              <a:t>Process bus monitoring</a:t>
            </a:r>
          </a:p>
          <a:p>
            <a:r>
              <a:rPr lang="en-US" dirty="0"/>
              <a:t>Full SEL protection functionality</a:t>
            </a:r>
          </a:p>
          <a:p>
            <a:r>
              <a:rPr lang="en-US" dirty="0"/>
              <a:t>Capacity for up to seven SV streams</a:t>
            </a:r>
          </a:p>
          <a:p>
            <a:r>
              <a:rPr lang="en-US" dirty="0"/>
              <a:t>Familiar settings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11582400" cy="132343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 Class SV Protection Relays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IEC 61850 Process Bus and IEC 61850 Station Bus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886046" y="1598950"/>
            <a:ext cx="5424149" cy="3520163"/>
            <a:chOff x="6886046" y="1598950"/>
            <a:chExt cx="5424149" cy="35201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14" b="89984" l="9994" r="98395">
                          <a14:foregroundMark x1="54300" y1="20961" x2="55179" y2="53554"/>
                          <a14:foregroundMark x1="62689" y1="19305" x2="62871" y2="55250"/>
                          <a14:foregroundMark x1="87735" y1="57633" x2="87735" y2="576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6" b="-23"/>
            <a:stretch/>
          </p:blipFill>
          <p:spPr>
            <a:xfrm>
              <a:off x="6886046" y="1598950"/>
              <a:ext cx="5424149" cy="3520163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3"/>
            <a:stretch/>
          </p:blipFill>
          <p:spPr bwMode="ltGray">
            <a:xfrm>
              <a:off x="11080728" y="1885999"/>
              <a:ext cx="379752" cy="22233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0162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4621"/>
            <a:ext cx="12192000" cy="1008713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 Time Domain Link (</a:t>
            </a:r>
            <a:r>
              <a:rPr lang="en-US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TiDL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Relays 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IEC 61158 Process Bus and IEC 61850 Station Bus</a:t>
            </a: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5424705"/>
              </p:ext>
            </p:extLst>
          </p:nvPr>
        </p:nvGraphicFramePr>
        <p:xfrm>
          <a:off x="644525" y="1419181"/>
          <a:ext cx="10902950" cy="471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Visio" r:id="rId3" imgW="10903005" imgH="4711798" progId="Visio.Drawing.15">
                  <p:embed/>
                </p:oleObj>
              </mc:Choice>
              <mc:Fallback>
                <p:oleObj name="Visio" r:id="rId3" imgW="10903005" imgH="4711798" progId="Visio.Drawing.15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4525" y="1419181"/>
                        <a:ext cx="10902950" cy="471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376C7D1-2447-44F9-9413-78023C810577}"/>
              </a:ext>
            </a:extLst>
          </p:cNvPr>
          <p:cNvSpPr/>
          <p:nvPr/>
        </p:nvSpPr>
        <p:spPr>
          <a:xfrm>
            <a:off x="4365642" y="2188420"/>
            <a:ext cx="11992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IEC  61158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EE73BA-5BBC-4803-A573-819043239218}"/>
              </a:ext>
            </a:extLst>
          </p:cNvPr>
          <p:cNvSpPr/>
          <p:nvPr/>
        </p:nvSpPr>
        <p:spPr>
          <a:xfrm>
            <a:off x="7827299" y="2950420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IEC  61850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90193E-D9BB-4C6A-885A-06484650B418}"/>
              </a:ext>
            </a:extLst>
          </p:cNvPr>
          <p:cNvSpPr/>
          <p:nvPr/>
        </p:nvSpPr>
        <p:spPr>
          <a:xfrm>
            <a:off x="6978212" y="4371592"/>
            <a:ext cx="49089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Direct connect Process Bus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99CC00"/>
                </a:solidFill>
              </a:rPr>
              <a:t>Publisher (MU) - SEL-Axion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99CC00"/>
                </a:solidFill>
              </a:rPr>
              <a:t>Subscriber Relay - SEL-421, 451, 487B, 487E, etc.</a:t>
            </a:r>
          </a:p>
        </p:txBody>
      </p:sp>
    </p:spTree>
    <p:extLst>
      <p:ext uri="{BB962C8B-B14F-4D97-AF65-F5344CB8AC3E}">
        <p14:creationId xmlns:p14="http://schemas.microsoft.com/office/powerpoint/2010/main" val="1136132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7431" y="1444815"/>
            <a:ext cx="7734569" cy="5213100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04788" y="101600"/>
            <a:ext cx="11830147" cy="14778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Best-in-Class IEC 61850 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MMS Client and Server Gateways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and Controllers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73129" y="2158279"/>
            <a:ext cx="60957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Deterministic processing with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rates as fast as 1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3B7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Power management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load shedding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Substation HMI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3B7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Built-in security with exe-GUARD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technology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B7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Legacy protocols to IEC 61850 gateway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927" y="5897131"/>
            <a:ext cx="1319893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12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tretch/>
        </p:blipFill>
        <p:spPr>
          <a:xfrm>
            <a:off x="-12700" y="-12700"/>
            <a:ext cx="3736976" cy="6870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276" y="228600"/>
            <a:ext cx="8467724" cy="1325563"/>
          </a:xfrm>
        </p:spPr>
        <p:txBody>
          <a:bodyPr>
            <a:noAutofit/>
          </a:bodyPr>
          <a:lstStyle/>
          <a:p>
            <a:pPr algn="ctr"/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Implement IEC 61850 Digital </a:t>
            </a:r>
            <a:b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Secondary Systems Your Way </a:t>
            </a:r>
            <a:endParaRPr lang="en-US" sz="4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977435" y="1992137"/>
            <a:ext cx="8214565" cy="4141963"/>
          </a:xfrm>
          <a:prstGeom prst="rect">
            <a:avLst/>
          </a:prstGeom>
          <a:noFill/>
        </p:spPr>
        <p:txBody>
          <a:bodyPr/>
          <a:lstStyle>
            <a:lvl1pPr marL="344488" indent="-344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lang="en-US" sz="36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7388" indent="-341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ct val="90000"/>
              <a:buFont typeface="Wingdings" panose="05000000000000000000" pitchFamily="2" charset="2"/>
              <a:buChar char="§"/>
              <a:defRPr lang="en-US" sz="3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1413" indent="-344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003B70"/>
                </a:solidFill>
              </a:rPr>
              <a:t>Use SEL’s interoperable IEC 61850-9-2 process bus with protection in merging units</a:t>
            </a:r>
          </a:p>
          <a:p>
            <a:pPr marL="514350" indent="-51435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003B70"/>
                </a:solidFill>
              </a:rPr>
              <a:t>Apply SEL TiDL</a:t>
            </a:r>
            <a:r>
              <a:rPr lang="en-US" sz="3200" baseline="30000" dirty="0">
                <a:solidFill>
                  <a:srgbClr val="003B70"/>
                </a:solidFill>
              </a:rPr>
              <a:t>™</a:t>
            </a:r>
            <a:r>
              <a:rPr lang="en-US" sz="3200" dirty="0">
                <a:solidFill>
                  <a:srgbClr val="003B70"/>
                </a:solidFill>
              </a:rPr>
              <a:t> IEC 61158 process bus with zero network engineering for cybersecure engineered simplicity</a:t>
            </a:r>
          </a:p>
          <a:p>
            <a:pPr marL="514350" indent="-51435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003B70"/>
                </a:solidFill>
              </a:rPr>
              <a:t>Put SEL relays in the yard for the fastest protection speeds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927" y="5897131"/>
            <a:ext cx="1319893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62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11887200" cy="2197525"/>
          </a:xfrm>
        </p:spPr>
        <p:txBody>
          <a:bodyPr/>
          <a:lstStyle/>
          <a:p>
            <a:r>
              <a:rPr lang="en-US" altLang="en-US" sz="4400">
                <a:solidFill>
                  <a:schemeClr val="tx2"/>
                </a:solidFill>
              </a:rPr>
              <a:t>Essential </a:t>
            </a:r>
            <a:r>
              <a:rPr lang="en-US" altLang="en-US" sz="4400" dirty="0">
                <a:solidFill>
                  <a:schemeClr val="tx2"/>
                </a:solidFill>
              </a:rPr>
              <a:t>IED GOOSE Event Reports</a:t>
            </a:r>
            <a:br>
              <a:rPr lang="en-US" altLang="en-US" dirty="0"/>
            </a:br>
            <a:r>
              <a:rPr lang="en-US" alt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Subscriber Records Delayed and </a:t>
            </a:r>
            <a:br>
              <a:rPr lang="en-US" alt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alt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Lost Packets to Satisfy IEC / TR 61850-90-4 </a:t>
            </a:r>
            <a:br>
              <a:rPr lang="en-US" alt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Network Engineering Guidelines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125469" y="2547257"/>
            <a:ext cx="6047677" cy="3983092"/>
            <a:chOff x="5634512" y="1480951"/>
            <a:chExt cx="3929881" cy="2336204"/>
          </a:xfrm>
        </p:grpSpPr>
        <p:pic>
          <p:nvPicPr>
            <p:cNvPr id="10" name="Picture 9"/>
            <p:cNvPicPr>
              <a:picLocks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49" t="7101" r="14188" b="58835"/>
            <a:stretch/>
          </p:blipFill>
          <p:spPr>
            <a:xfrm>
              <a:off x="5634512" y="1480951"/>
              <a:ext cx="3929881" cy="233620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86" t="13601" r="21471" b="60552"/>
            <a:stretch/>
          </p:blipFill>
          <p:spPr>
            <a:xfrm>
              <a:off x="6136972" y="1934483"/>
              <a:ext cx="3037138" cy="1772608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08" t="7099" r="14844" b="58759"/>
          <a:stretch/>
        </p:blipFill>
        <p:spPr>
          <a:xfrm>
            <a:off x="58288" y="2543490"/>
            <a:ext cx="6124550" cy="399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56704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SalesMeeting201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esMeeting2014.potx" id="{491C42DA-BCA6-4ECF-B5A1-CFD24C6EA9B7}" vid="{7DC7D02D-63DB-4FB8-9ED8-FFF704B7CEBE}"/>
    </a:ext>
  </a:extLst>
</a:theme>
</file>

<file path=ppt/theme/theme2.xml><?xml version="1.0" encoding="utf-8"?>
<a:theme xmlns:a="http://schemas.openxmlformats.org/drawingml/2006/main" name="DarkBlue_Center_DesignStandardColors">
  <a:themeElements>
    <a:clrScheme name="SEL Graphic Design Standard">
      <a:dk1>
        <a:sysClr val="windowText" lastClr="000000"/>
      </a:dk1>
      <a:lt1>
        <a:sysClr val="window" lastClr="FFFFFF"/>
      </a:lt1>
      <a:dk2>
        <a:srgbClr val="003B70"/>
      </a:dk2>
      <a:lt2>
        <a:srgbClr val="BCBABB"/>
      </a:lt2>
      <a:accent1>
        <a:srgbClr val="6EC4E8"/>
      </a:accent1>
      <a:accent2>
        <a:srgbClr val="F7D44B"/>
      </a:accent2>
      <a:accent3>
        <a:srgbClr val="99CC00"/>
      </a:accent3>
      <a:accent4>
        <a:srgbClr val="D73F22"/>
      </a:accent4>
      <a:accent5>
        <a:srgbClr val="007CBA"/>
      </a:accent5>
      <a:accent6>
        <a:srgbClr val="F38A00"/>
      </a:accent6>
      <a:hlink>
        <a:srgbClr val="85C0FB"/>
      </a:hlink>
      <a:folHlink>
        <a:srgbClr val="C490A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381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bg1"/>
          </a:solidFill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8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LBLU_Wide_TechPaper.potx" id="{91FB26AD-9B24-4F53-B629-58E216D86387}" vid="{0B407DF8-7B01-4E19-BA24-0F2FCD2EA49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831D90C-0AB4-4DB8-A0A3-572B9C70A35E}"/>
</file>

<file path=customXml/itemProps2.xml><?xml version="1.0" encoding="utf-8"?>
<ds:datastoreItem xmlns:ds="http://schemas.openxmlformats.org/officeDocument/2006/customXml" ds:itemID="{4C0D145E-1AF9-4D24-B2BA-F0F83C356F41}"/>
</file>

<file path=customXml/itemProps3.xml><?xml version="1.0" encoding="utf-8"?>
<ds:datastoreItem xmlns:ds="http://schemas.openxmlformats.org/officeDocument/2006/customXml" ds:itemID="{7CE58538-D94A-4C9E-A9CA-AB2D39F0227B}"/>
</file>

<file path=docProps/app.xml><?xml version="1.0" encoding="utf-8"?>
<Properties xmlns="http://schemas.openxmlformats.org/officeDocument/2006/extended-properties" xmlns:vt="http://schemas.openxmlformats.org/officeDocument/2006/docPropsVTypes">
  <TotalTime>11730</TotalTime>
  <Words>281</Words>
  <Application>Microsoft Office PowerPoint</Application>
  <PresentationFormat>Breedbeeld</PresentationFormat>
  <Paragraphs>34</Paragraphs>
  <Slides>5</Slides>
  <Notes>4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3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Franklin Gothic Heavy</vt:lpstr>
      <vt:lpstr>Franklin Gothic Medium Cond</vt:lpstr>
      <vt:lpstr>Wingdings</vt:lpstr>
      <vt:lpstr>SalesMeeting2014</vt:lpstr>
      <vt:lpstr>DarkBlue_Center_DesignStandardColors</vt:lpstr>
      <vt:lpstr>Office Theme</vt:lpstr>
      <vt:lpstr>Visio</vt:lpstr>
      <vt:lpstr>World Class SV Protection Relays IEC 61850 Process Bus and IEC 61850 Station Bus </vt:lpstr>
      <vt:lpstr>Robust Time Domain Link (TiDL) Relays  IEC 61158 Process Bus and IEC 61850 Station Bus</vt:lpstr>
      <vt:lpstr>PowerPoint-presentatie</vt:lpstr>
      <vt:lpstr>Implement IEC 61850 Digital  Secondary Systems Your Way </vt:lpstr>
      <vt:lpstr>Essential IED GOOSE Event Reports Subscriber Records Delayed and  Lost Packets to Satisfy IEC / TR 61850-90-4  Network Engineering Guidelines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Scott Wenke</dc:creator>
  <cp:lastModifiedBy>Henny Wieland</cp:lastModifiedBy>
  <cp:revision>471</cp:revision>
  <dcterms:created xsi:type="dcterms:W3CDTF">2017-04-10T23:48:43Z</dcterms:created>
  <dcterms:modified xsi:type="dcterms:W3CDTF">2018-08-26T17:50:43Z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0x0101005E9CF7B1B3D5B2419279A2E131EB9F8C</vt:lpwstr>
  </property>
  <property fmtid="{D5CDD505-2E9C-101B-9397-08002B2CF9AE}" pid="3" name="IsMyDocuments">
    <vt:bool>true</vt:bool>
  </property>
</Properties>
</file>